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5" r:id="rId6"/>
    <p:sldId id="266" r:id="rId7"/>
    <p:sldId id="267" r:id="rId8"/>
    <p:sldId id="268" r:id="rId9"/>
    <p:sldId id="269" r:id="rId10"/>
    <p:sldId id="261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1T12:30:40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1,'1'0,"-1"1,1 0,-1-1,1 1,0-1,-1 1,1 0,0-1,-1 0,1 1,0-1,0 1,0-1,-1 0,1 1,0-1,0 0,0 0,0 0,0 0,3 1,38 8,1-3,1-1,85-1,-78-5,-1 3,85 14,-74-7,1-2,0-4,74-4,-56 0,1677 0,1558 1,-3201-9,1 0,436 10,-527-2,-1-2,0 0,23-7,-22 5,1 0,32-2,-39 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07465-8FCA-4AD4-8202-7012CD31F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385338-06AB-44A9-87E5-678C98E0F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99306-6237-42A2-891C-61646211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D5615-D1F2-4904-9FBA-74D5D976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149F-4E8B-4A56-8FB6-E738245B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3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3931-7978-4817-BE9E-A653113E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52588-3587-44AA-B780-7421FDA97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83C5-36D4-4D2C-9AFB-F9F82768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0396F-5F00-4FEE-AD09-FFFDEDF0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8EB93-F30F-4076-97A6-87D1B854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14506E-2F91-4D46-A142-033E097D7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ED42C1-BAF9-4FCC-B868-26795FBE6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05203-64E6-4D20-ABB6-E005FFBA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B64E0-EBAB-4F46-A0BB-B9C342A4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B8B29D-A449-487D-BEB1-B3B120FB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6F92D-9212-4D69-91CA-2539AAC6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3DDC1-5ABA-4ACF-A1D5-077F5272F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32D6-CD3E-45A5-906C-178794D5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2DC9D-9340-4991-AB62-E72EDE87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AE62E-2091-4F1A-AD3D-2394CA15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4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F61DC-A11D-4DF2-8D0A-471BBB6D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ED0C1-38A7-4CC5-93B6-D020AB7C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DA1B3-CFDF-4CAD-9320-0B26A69B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F54274-3BFB-4D63-894C-8C6F6883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A8596-0E39-4E61-BAA1-D7EE0869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5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5761-2493-413C-A769-5EE2FB6D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4D52F-0721-4826-8A25-AA3C0ABA3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7097F6-A430-48D5-90DB-58415577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618A9-0EB6-4218-8247-8CC71530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72687-F07C-4261-B27E-719BCE05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0FABC-8583-4D62-9EE1-B8113682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2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872E9-9B98-4F00-A902-6BE87B05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36607-9BF7-449C-82F6-D45F890DA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66F85F-E257-4000-A072-EFF089793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7CEB60-D7F5-4BC5-BC4A-CEC7B4163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C07888-8643-47D4-A7F2-D6CE14F9F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4C50AB-86A7-4BBD-839D-BEE84D17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BF9BCA-47B5-4A7E-915B-8B7485F1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B970E4-F4BA-4658-B76F-BB74F671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9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F1287-6501-4B4D-B5A6-3A934459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E462FC-D7BC-4940-A644-B3B2CC59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04EC2D-BCED-4E66-8E97-F0FED6C1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C7A591-5A78-49D2-AC9F-FB0F5A15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8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C04B06-F397-46DD-A756-BD1AAC25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F44F8-31E7-4EF6-BEE9-6D799BEA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2E822C-9307-4A95-B33F-1FB8297B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7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D102A-F1EE-406C-9A3F-DB46EF7D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18AA94-BCD3-4B0C-BADE-DB09988D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B1E49-C6C9-402C-AD64-CA709A30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98ABD-3DD1-4AB7-BEA6-33A60F47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CDEA60-76D2-41AF-A6FB-60AF4D00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AC45D-A53B-4A43-98F1-66ABCB1E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8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D5671-7451-4F5C-8CBE-6FC045A3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E31853-5FA2-4736-A48C-A42F06F84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048C6C-4490-4508-9A07-1A3A2B87C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7AB61-1E92-4AB2-8C66-932E7831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85E194-C917-4555-A1E7-FD218B050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1E394-E1E7-4C07-81D2-D9FEB594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4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85E8B1-9B4D-4A01-B118-83FF5594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3D0D3-1413-4D7A-8AA6-442920D26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A931B-4E70-43EE-9D9B-567877F6A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CECD-EC39-43A4-8F8A-71134D4834D1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ED9D-E2F4-41CF-AD47-CC00B33D2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901DF-340B-43AE-B7B9-3C5C1920D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53B8B-0F88-43F9-B44C-A59F5D703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3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C5F7E-61B6-439E-BC5F-5595FD5B3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500" dirty="0"/>
              <a:t>201901766_</a:t>
            </a:r>
            <a:r>
              <a:rPr lang="ko-KR" altLang="en-US" sz="5500" dirty="0"/>
              <a:t>이형섭</a:t>
            </a:r>
            <a:r>
              <a:rPr lang="en-US" altLang="ko-KR" sz="5500" dirty="0"/>
              <a:t>_</a:t>
            </a:r>
            <a:r>
              <a:rPr lang="ko-KR" altLang="en-US" sz="5500" dirty="0"/>
              <a:t>과제</a:t>
            </a:r>
            <a:r>
              <a:rPr lang="en-US" altLang="ko-KR" sz="5500" dirty="0"/>
              <a:t>05</a:t>
            </a:r>
            <a:endParaRPr lang="ko-KR" altLang="en-US" sz="55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96D7AF-8413-43DC-9DAF-5B3647249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1023"/>
            <a:ext cx="9144000" cy="293320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▶ 과제</a:t>
            </a:r>
            <a:r>
              <a:rPr lang="en-US" altLang="ko-KR" dirty="0"/>
              <a:t>05_01 :  p65 </a:t>
            </a:r>
            <a:r>
              <a:rPr lang="ko-KR" altLang="en-US" dirty="0"/>
              <a:t>에 나오는 문제를 손으로 직접 풀고 사진 찍어서 과제 </a:t>
            </a:r>
            <a:r>
              <a:rPr lang="en-US" altLang="ko-KR" dirty="0"/>
              <a:t>ppt </a:t>
            </a:r>
            <a:r>
              <a:rPr lang="ko-KR" altLang="en-US" dirty="0"/>
              <a:t>에 첨부할 것</a:t>
            </a:r>
            <a:r>
              <a:rPr lang="en-US" altLang="ko-KR" dirty="0"/>
              <a:t>. 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▶ 과제</a:t>
            </a:r>
            <a:r>
              <a:rPr lang="en-US" altLang="ko-KR" dirty="0"/>
              <a:t>05_02 : p66 </a:t>
            </a:r>
            <a:r>
              <a:rPr lang="ko-KR" altLang="en-US" dirty="0"/>
              <a:t>강의노트에 나오는 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코드를 수행하고 코드 및 결과에 대해 최대한 자세히 설명할 것</a:t>
            </a:r>
            <a:r>
              <a:rPr lang="en-US" altLang="ko-KR" dirty="0"/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   ( p39 </a:t>
            </a:r>
            <a:r>
              <a:rPr lang="ko-KR" altLang="en-US" dirty="0"/>
              <a:t>에서의 </a:t>
            </a:r>
            <a:r>
              <a:rPr lang="en-US" altLang="ko-KR" dirty="0" err="1"/>
              <a:t>rref</a:t>
            </a:r>
            <a:r>
              <a:rPr lang="en-US" altLang="ko-KR" dirty="0"/>
              <a:t> </a:t>
            </a:r>
            <a:r>
              <a:rPr lang="ko-KR" altLang="en-US" dirty="0"/>
              <a:t>사용시의 차이점</a:t>
            </a:r>
            <a:r>
              <a:rPr lang="en-US" altLang="ko-KR" dirty="0"/>
              <a:t>, matrix B</a:t>
            </a:r>
            <a:r>
              <a:rPr lang="ko-KR" altLang="en-US" dirty="0"/>
              <a:t>의 형태 및 </a:t>
            </a:r>
            <a:r>
              <a:rPr lang="en-US" altLang="ko-KR" dirty="0" err="1"/>
              <a:t>matlab</a:t>
            </a:r>
            <a:r>
              <a:rPr lang="en-US" altLang="ko-KR" dirty="0"/>
              <a:t> det </a:t>
            </a:r>
            <a:r>
              <a:rPr lang="ko-KR" altLang="en-US" dirty="0"/>
              <a:t>함수 등에 대한 설명이 포함되야 함</a:t>
            </a:r>
            <a:r>
              <a:rPr lang="en-US" altLang="ko-KR" dirty="0"/>
              <a:t>.)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▶ 과제</a:t>
            </a:r>
            <a:r>
              <a:rPr lang="en-US" altLang="ko-KR" dirty="0"/>
              <a:t>05_03 : p69 p70 </a:t>
            </a:r>
            <a:r>
              <a:rPr lang="ko-KR" altLang="en-US" dirty="0"/>
              <a:t>의 내용을 손으로 정리하고 사진 찍어서 과제 </a:t>
            </a:r>
            <a:r>
              <a:rPr lang="en-US" altLang="ko-KR" dirty="0"/>
              <a:t>ppt </a:t>
            </a:r>
            <a:r>
              <a:rPr lang="ko-KR" altLang="en-US" dirty="0"/>
              <a:t>에 첨부할 것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336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05_03_p69 ::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032A8F-474E-4EDC-880F-50B3F5DA3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59" y="1454727"/>
            <a:ext cx="5781800" cy="3948546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325886-51B4-4829-BAEC-E0570BD88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442" y="1110342"/>
            <a:ext cx="4595167" cy="5644703"/>
          </a:xfrm>
        </p:spPr>
      </p:pic>
    </p:spTree>
    <p:extLst>
      <p:ext uri="{BB962C8B-B14F-4D97-AF65-F5344CB8AC3E}">
        <p14:creationId xmlns:p14="http://schemas.microsoft.com/office/powerpoint/2010/main" val="126442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05_03_p70 ::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032A8F-474E-4EDC-880F-50B3F5DA3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59" y="1719045"/>
            <a:ext cx="6242457" cy="427456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325886-51B4-4829-BAEC-E0570BD88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8069" y="1300479"/>
            <a:ext cx="4675731" cy="5539266"/>
          </a:xfrm>
        </p:spPr>
      </p:pic>
    </p:spTree>
    <p:extLst>
      <p:ext uri="{BB962C8B-B14F-4D97-AF65-F5344CB8AC3E}">
        <p14:creationId xmlns:p14="http://schemas.microsoft.com/office/powerpoint/2010/main" val="337396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05_01 ::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032A8F-474E-4EDC-880F-50B3F5DA3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93" y="1171574"/>
            <a:ext cx="4388966" cy="5592469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325886-51B4-4829-BAEC-E0570BD88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442" y="1171575"/>
            <a:ext cx="4301257" cy="559246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302741-FBB8-430F-BB0C-157D8143B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8455" y="4756454"/>
            <a:ext cx="27702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4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</a:t>
            </a:r>
            <a:r>
              <a:rPr lang="ko-KR" altLang="en-US" dirty="0"/>
              <a:t>결과화면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325886-51B4-4829-BAEC-E0570BD88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774" y="1747982"/>
            <a:ext cx="11628452" cy="4450938"/>
          </a:xfrm>
        </p:spPr>
      </p:pic>
    </p:spTree>
    <p:extLst>
      <p:ext uri="{BB962C8B-B14F-4D97-AF65-F5344CB8AC3E}">
        <p14:creationId xmlns:p14="http://schemas.microsoft.com/office/powerpoint/2010/main" val="256404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</a:t>
            </a:r>
            <a:r>
              <a:rPr lang="ko-KR" altLang="en-US" dirty="0"/>
              <a:t>자세한설명</a:t>
            </a:r>
            <a:r>
              <a:rPr lang="en-US" altLang="ko-KR" dirty="0"/>
              <a:t> ::</a:t>
            </a:r>
            <a:br>
              <a:rPr lang="en-US" altLang="ko-KR" dirty="0"/>
            </a:br>
            <a:r>
              <a:rPr lang="en-US" altLang="ko-KR" sz="3000" dirty="0"/>
              <a:t>&lt;p.39</a:t>
            </a:r>
            <a:r>
              <a:rPr lang="ko-KR" altLang="en-US" sz="3000" dirty="0"/>
              <a:t>에 대한 설명</a:t>
            </a:r>
            <a:r>
              <a:rPr lang="en-US" altLang="ko-KR" sz="3000" dirty="0"/>
              <a:t>&gt;</a:t>
            </a:r>
            <a:endParaRPr lang="ko-KR" altLang="en-US" sz="30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237A043E-1078-4C2E-9277-771BF3FCA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9556" y="1176053"/>
            <a:ext cx="4383250" cy="555685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966" y="3954481"/>
            <a:ext cx="5426034" cy="283226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여기서의 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A_39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coefficient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RHS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값들이 포함되어 있는       </a:t>
            </a:r>
            <a:r>
              <a:rPr lang="en-US" altLang="ko-KR" dirty="0">
                <a:solidFill>
                  <a:srgbClr val="028009"/>
                </a:solidFill>
                <a:latin typeface="Menlo"/>
              </a:rPr>
              <a:t>         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augmented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% coefficient matrix : 3*3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RHS vector 3*1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합친다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===&gt;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A_39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3*4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인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augmented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되었다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rref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라는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matlab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통해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Gauss-Jordan Elimination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하면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dirty="0">
                <a:solidFill>
                  <a:srgbClr val="028009"/>
                </a:solidFill>
                <a:latin typeface="Menlo"/>
              </a:rPr>
              <a:t>위의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결과화면과 같이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Identity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방정식의 해를 구할 수 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결론 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: p.39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augmented matrix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Menlo"/>
              </a:rPr>
              <a:t>에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rref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(GLE)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를 통해 연립방정식의 해를  구할 수 있다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/>
              </a:rPr>
              <a:t>.</a:t>
            </a:r>
            <a:endParaRPr lang="ko-KR" altLang="en-US" b="0" i="0" dirty="0">
              <a:solidFill>
                <a:srgbClr val="FF0000"/>
              </a:solidFill>
              <a:effectLst/>
              <a:highlight>
                <a:srgbClr val="FFFF00"/>
              </a:highlight>
              <a:latin typeface="Menlo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D0547E-AA1F-4F95-BBF3-126618D99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84" y="1176053"/>
            <a:ext cx="2863997" cy="2705239"/>
          </a:xfrm>
          <a:prstGeom prst="rect">
            <a:avLst/>
          </a:prstGeom>
        </p:spPr>
      </p:pic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285A3076-73D4-4A80-A225-A1624F569BBA}"/>
              </a:ext>
            </a:extLst>
          </p:cNvPr>
          <p:cNvSpPr/>
          <p:nvPr/>
        </p:nvSpPr>
        <p:spPr>
          <a:xfrm>
            <a:off x="5915694" y="4049486"/>
            <a:ext cx="45719" cy="19475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9095A4A-C082-4DAD-A876-3EA0C328861F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5961412" y="3954483"/>
            <a:ext cx="678143" cy="1068781"/>
          </a:xfrm>
          <a:prstGeom prst="curvedConnector3">
            <a:avLst>
              <a:gd name="adj1" fmla="val -404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12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</a:t>
            </a:r>
            <a:r>
              <a:rPr lang="ko-KR" altLang="en-US" dirty="0"/>
              <a:t>자세한설명</a:t>
            </a:r>
            <a:r>
              <a:rPr lang="en-US" altLang="ko-KR" dirty="0"/>
              <a:t> ::</a:t>
            </a:r>
            <a:br>
              <a:rPr lang="en-US" altLang="ko-KR" dirty="0"/>
            </a:br>
            <a:r>
              <a:rPr lang="en-US" altLang="ko-KR" sz="3000" dirty="0"/>
              <a:t>&lt;p.66</a:t>
            </a:r>
            <a:r>
              <a:rPr lang="ko-KR" altLang="en-US" sz="3000" dirty="0"/>
              <a:t>에 대한 설명</a:t>
            </a:r>
            <a:r>
              <a:rPr lang="en-US" altLang="ko-KR" sz="3000" dirty="0"/>
              <a:t>_1&gt;</a:t>
            </a:r>
            <a:endParaRPr lang="ko-KR" altLang="en-US" sz="30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237A043E-1078-4C2E-9277-771BF3FCA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8691" y="1930316"/>
            <a:ext cx="3378533" cy="4198502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6" y="1539054"/>
            <a:ext cx="5024438" cy="5045107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p.66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A=[-1 1 2;3 -1 1;-1 3 4]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p.66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의 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A_39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같은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Augmented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아니다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dirty="0">
                <a:solidFill>
                  <a:srgbClr val="028009"/>
                </a:solidFill>
                <a:latin typeface="Menlo"/>
              </a:rPr>
              <a:t>행렬 </a:t>
            </a:r>
            <a:r>
              <a:rPr lang="en-US" altLang="ko-KR" dirty="0">
                <a:solidFill>
                  <a:srgbClr val="028009"/>
                </a:solidFill>
                <a:latin typeface="Menlo"/>
              </a:rPr>
              <a:t>A</a:t>
            </a:r>
            <a:r>
              <a:rPr lang="ko-KR" altLang="en-US" dirty="0">
                <a:solidFill>
                  <a:srgbClr val="028009"/>
                </a:solidFill>
                <a:latin typeface="Menlo"/>
              </a:rPr>
              <a:t>는 </a:t>
            </a:r>
            <a:r>
              <a:rPr lang="en-US" altLang="ko-KR" dirty="0">
                <a:solidFill>
                  <a:srgbClr val="028009"/>
                </a:solidFill>
                <a:latin typeface="Menlo"/>
              </a:rPr>
              <a:t>n*n</a:t>
            </a:r>
            <a:r>
              <a:rPr lang="ko-KR" altLang="en-US" dirty="0">
                <a:solidFill>
                  <a:srgbClr val="028009"/>
                </a:solidFill>
                <a:latin typeface="Menlo"/>
              </a:rPr>
              <a:t> 크기를 가진 정방행렬이다</a:t>
            </a:r>
            <a:r>
              <a:rPr lang="en-US" altLang="ko-KR" dirty="0">
                <a:solidFill>
                  <a:srgbClr val="028009"/>
                </a:solidFill>
                <a:latin typeface="Menlo"/>
              </a:rPr>
              <a:t>.</a:t>
            </a:r>
            <a:endParaRPr lang="en-US" altLang="ko-KR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inv(A)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코드를 작성한 의도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: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B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GLE(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rref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통해 역행렬을 구한 것과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똑같은지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        눈으로   직접 비교하기 위해 출력하는 것이다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rref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(A)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p.39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에서의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rref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(A_39)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연립방정식의 해를 구할 수 있었지만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Identity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 나오는 이유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?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A_39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같이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augmented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아니다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GLE (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rref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했을 때 방정식의 해가 나오는 것이 아니라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Indentity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matrix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 나오는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 (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3D8A-632C-40D6-B67C-0B3FAFCF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109" y="2262825"/>
            <a:ext cx="3743965" cy="424439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0C8CB2-8832-4094-A4B1-21CEAC28F8A1}"/>
              </a:ext>
            </a:extLst>
          </p:cNvPr>
          <p:cNvCxnSpPr/>
          <p:nvPr/>
        </p:nvCxnSpPr>
        <p:spPr>
          <a:xfrm>
            <a:off x="3526971" y="6276109"/>
            <a:ext cx="1330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8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</a:t>
            </a:r>
            <a:r>
              <a:rPr lang="ko-KR" altLang="en-US" dirty="0"/>
              <a:t>자세한설명</a:t>
            </a:r>
            <a:r>
              <a:rPr lang="en-US" altLang="ko-KR" dirty="0"/>
              <a:t> ::</a:t>
            </a:r>
            <a:br>
              <a:rPr lang="en-US" altLang="ko-KR" dirty="0"/>
            </a:br>
            <a:r>
              <a:rPr lang="en-US" altLang="ko-KR" sz="3000" dirty="0"/>
              <a:t>&lt;p.66</a:t>
            </a:r>
            <a:r>
              <a:rPr lang="ko-KR" altLang="en-US" sz="3000" dirty="0"/>
              <a:t>에 대한 설명</a:t>
            </a:r>
            <a:r>
              <a:rPr lang="en-US" altLang="ko-KR" sz="3000" dirty="0"/>
              <a:t>_2&gt;</a:t>
            </a:r>
            <a:endParaRPr lang="ko-KR" altLang="en-US" sz="30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237A043E-1078-4C2E-9277-771BF3FCA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60" y="1863953"/>
            <a:ext cx="4092148" cy="491723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93799"/>
            <a:ext cx="5426034" cy="52403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FF0000"/>
                </a:solidFill>
                <a:latin typeface="Menlo"/>
              </a:rPr>
              <a:t>그렇다면 </a:t>
            </a:r>
            <a:r>
              <a:rPr lang="en-US" altLang="ko-KR" sz="1800" dirty="0">
                <a:solidFill>
                  <a:srgbClr val="FF0000"/>
                </a:solidFill>
                <a:latin typeface="Menlo"/>
              </a:rPr>
              <a:t>p.66</a:t>
            </a:r>
            <a:r>
              <a:rPr lang="ko-KR" altLang="en-US" sz="1800" dirty="0">
                <a:solidFill>
                  <a:srgbClr val="FF0000"/>
                </a:solidFill>
                <a:latin typeface="Menlo"/>
              </a:rPr>
              <a:t>에서 </a:t>
            </a:r>
            <a:r>
              <a:rPr lang="en-US" altLang="ko-KR" sz="1800" dirty="0">
                <a:solidFill>
                  <a:srgbClr val="FF0000"/>
                </a:solidFill>
                <a:latin typeface="Menlo"/>
              </a:rPr>
              <a:t>GJE(</a:t>
            </a:r>
            <a:r>
              <a:rPr lang="en-US" altLang="ko-KR" sz="1800" dirty="0" err="1">
                <a:solidFill>
                  <a:srgbClr val="FF0000"/>
                </a:solidFill>
                <a:latin typeface="Menlo"/>
              </a:rPr>
              <a:t>rref</a:t>
            </a:r>
            <a:r>
              <a:rPr lang="en-US" altLang="ko-KR" sz="1800" dirty="0">
                <a:solidFill>
                  <a:srgbClr val="FF0000"/>
                </a:solidFill>
                <a:latin typeface="Menlo"/>
              </a:rPr>
              <a:t>)</a:t>
            </a:r>
            <a:r>
              <a:rPr lang="ko-KR" altLang="en-US" sz="1800" dirty="0">
                <a:solidFill>
                  <a:srgbClr val="FF0000"/>
                </a:solidFill>
                <a:latin typeface="Menlo"/>
              </a:rPr>
              <a:t>를 통해 연립방정식의   해가 아닌 무엇을 얻고자 하는 것일까</a:t>
            </a:r>
            <a:r>
              <a:rPr lang="en-US" altLang="ko-KR" sz="1800" dirty="0">
                <a:solidFill>
                  <a:srgbClr val="FF0000"/>
                </a:solidFill>
                <a:latin typeface="Menlo"/>
              </a:rPr>
              <a:t>?</a:t>
            </a:r>
            <a:endParaRPr lang="ko-KR" altLang="en-US" sz="1800" b="0" i="0" dirty="0">
              <a:solidFill>
                <a:srgbClr val="FF0000"/>
              </a:solidFill>
              <a:effectLst/>
              <a:latin typeface="Menl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3D8A-632C-40D6-B67C-0B3FAFCF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0829" y="1863953"/>
            <a:ext cx="7603124" cy="30051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94F85-D5CB-427C-94BD-2F41129121AA}"/>
              </a:ext>
            </a:extLst>
          </p:cNvPr>
          <p:cNvSpPr txBox="1"/>
          <p:nvPr/>
        </p:nvSpPr>
        <p:spPr>
          <a:xfrm>
            <a:off x="4574791" y="4948393"/>
            <a:ext cx="7183527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그림과 같이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정방행렬 </a:t>
            </a:r>
            <a:r>
              <a:rPr lang="en-US" altLang="ko-KR" sz="1600" dirty="0"/>
              <a:t>A</a:t>
            </a:r>
            <a:r>
              <a:rPr lang="ko-KR" altLang="en-US" sz="1600" dirty="0"/>
              <a:t>와 </a:t>
            </a:r>
            <a:r>
              <a:rPr lang="en-US" altLang="ko-KR" sz="1600" dirty="0"/>
              <a:t>Identity matrix</a:t>
            </a:r>
            <a:r>
              <a:rPr lang="ko-KR" altLang="en-US" sz="1600" dirty="0"/>
              <a:t>를 합치어 만든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행렬 </a:t>
            </a:r>
            <a:r>
              <a:rPr lang="en-US" altLang="ko-KR" sz="1600" dirty="0"/>
              <a:t>B</a:t>
            </a:r>
            <a:r>
              <a:rPr lang="ko-KR" altLang="en-US" sz="1600" dirty="0"/>
              <a:t>에</a:t>
            </a:r>
            <a:r>
              <a:rPr lang="en-US" altLang="ko-KR" sz="1600" dirty="0"/>
              <a:t> GJE (</a:t>
            </a:r>
            <a:r>
              <a:rPr lang="en-US" altLang="ko-KR" sz="1600" dirty="0" err="1"/>
              <a:t>rref</a:t>
            </a:r>
            <a:r>
              <a:rPr lang="en-US" altLang="ko-KR" sz="1600" dirty="0"/>
              <a:t>)</a:t>
            </a:r>
            <a:r>
              <a:rPr lang="ko-KR" altLang="en-US" sz="1600" dirty="0"/>
              <a:t>를 했을 때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행렬 </a:t>
            </a:r>
            <a:r>
              <a:rPr lang="en-US" altLang="ko-KR" sz="1600" dirty="0"/>
              <a:t>A</a:t>
            </a:r>
            <a:r>
              <a:rPr lang="ko-KR" altLang="en-US" sz="1600" dirty="0"/>
              <a:t>는 단위행렬이 되고 </a:t>
            </a:r>
            <a:r>
              <a:rPr lang="en-US" altLang="ko-KR" sz="1600" dirty="0"/>
              <a:t>Identity matrix</a:t>
            </a:r>
            <a:r>
              <a:rPr lang="ko-KR" altLang="en-US" sz="1600" dirty="0"/>
              <a:t>는 행렬 </a:t>
            </a:r>
            <a:r>
              <a:rPr lang="en-US" altLang="ko-KR" sz="1600" dirty="0"/>
              <a:t>A</a:t>
            </a:r>
            <a:r>
              <a:rPr lang="ko-KR" altLang="en-US" sz="1600" dirty="0"/>
              <a:t>의 역행렬이 되었음을 알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763EF93-E60E-47AA-8746-1979D1288ECA}"/>
              </a:ext>
            </a:extLst>
          </p:cNvPr>
          <p:cNvCxnSpPr/>
          <p:nvPr/>
        </p:nvCxnSpPr>
        <p:spPr>
          <a:xfrm rot="10800000">
            <a:off x="4250196" y="4869120"/>
            <a:ext cx="343751" cy="2734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3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</a:t>
            </a:r>
            <a:r>
              <a:rPr lang="ko-KR" altLang="en-US" dirty="0"/>
              <a:t>요약정리</a:t>
            </a:r>
            <a:r>
              <a:rPr lang="en-US" altLang="ko-KR" dirty="0"/>
              <a:t> ::</a:t>
            </a:r>
            <a:endParaRPr lang="ko-KR" altLang="en-US" sz="30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237A043E-1078-4C2E-9277-771BF3FCA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799" y="1329656"/>
            <a:ext cx="4092148" cy="1809006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3273" y="1564052"/>
            <a:ext cx="5308270" cy="138193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>
                <a:latin typeface="Menlo"/>
              </a:rPr>
              <a:t>▶ </a:t>
            </a:r>
            <a:r>
              <a:rPr lang="en-US" altLang="ko-KR" sz="1800" dirty="0">
                <a:latin typeface="Menlo"/>
              </a:rPr>
              <a:t>p.39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>
                <a:latin typeface="Menlo"/>
              </a:rPr>
              <a:t>Augmented Matrix</a:t>
            </a:r>
            <a:r>
              <a:rPr lang="ko-KR" altLang="en-US" sz="1800" dirty="0">
                <a:latin typeface="Menlo"/>
              </a:rPr>
              <a:t>에</a:t>
            </a:r>
            <a:r>
              <a:rPr lang="en-US" altLang="ko-KR" sz="1800" dirty="0">
                <a:latin typeface="Menlo"/>
              </a:rPr>
              <a:t> </a:t>
            </a:r>
            <a:r>
              <a:rPr lang="ko-KR" altLang="en-US" sz="1800" dirty="0">
                <a:latin typeface="Menlo"/>
              </a:rPr>
              <a:t>대하여 </a:t>
            </a:r>
            <a:r>
              <a:rPr lang="en-US" altLang="ko-KR" sz="1800" dirty="0">
                <a:latin typeface="Menlo"/>
              </a:rPr>
              <a:t>GJE(</a:t>
            </a:r>
            <a:r>
              <a:rPr lang="en-US" altLang="ko-KR" sz="1800" dirty="0" err="1">
                <a:latin typeface="Menlo"/>
              </a:rPr>
              <a:t>rref</a:t>
            </a:r>
            <a:r>
              <a:rPr lang="en-US" altLang="ko-KR" sz="1800" dirty="0">
                <a:latin typeface="Menlo"/>
              </a:rPr>
              <a:t>)</a:t>
            </a:r>
            <a:r>
              <a:rPr lang="ko-KR" altLang="en-US" sz="1800" dirty="0">
                <a:latin typeface="Menlo"/>
              </a:rPr>
              <a:t>를 통해            연립방정식의 해를 구할 수 있다</a:t>
            </a:r>
            <a:r>
              <a:rPr lang="en-US" altLang="ko-KR" sz="1800" dirty="0">
                <a:latin typeface="Menlo"/>
              </a:rPr>
              <a:t>.</a:t>
            </a:r>
            <a:endParaRPr lang="ko-KR" altLang="en-US" sz="1800" b="0" i="0" dirty="0">
              <a:effectLst/>
              <a:latin typeface="Menl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3D8A-632C-40D6-B67C-0B3FAFCF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050" y="4135232"/>
            <a:ext cx="5606178" cy="1741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94F85-D5CB-427C-94BD-2F41129121AA}"/>
              </a:ext>
            </a:extLst>
          </p:cNvPr>
          <p:cNvSpPr txBox="1"/>
          <p:nvPr/>
        </p:nvSpPr>
        <p:spPr>
          <a:xfrm>
            <a:off x="6048789" y="4135232"/>
            <a:ext cx="5890161" cy="1674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Menlo"/>
              </a:rPr>
              <a:t>▶ </a:t>
            </a:r>
            <a:r>
              <a:rPr lang="en-US" altLang="ko-KR" dirty="0">
                <a:latin typeface="Menlo"/>
              </a:rPr>
              <a:t>p.66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b="0" i="0" dirty="0">
                <a:effectLst/>
                <a:latin typeface="Menlo"/>
              </a:rPr>
              <a:t>N*N </a:t>
            </a:r>
            <a:r>
              <a:rPr lang="ko-KR" altLang="en-US" b="0" i="0" dirty="0">
                <a:effectLst/>
                <a:latin typeface="Menlo"/>
              </a:rPr>
              <a:t>정방행렬 </a:t>
            </a:r>
            <a:r>
              <a:rPr lang="en-US" altLang="ko-KR" dirty="0">
                <a:latin typeface="Menlo"/>
              </a:rPr>
              <a:t>A</a:t>
            </a:r>
            <a:r>
              <a:rPr lang="ko-KR" altLang="en-US" dirty="0">
                <a:latin typeface="Menlo"/>
              </a:rPr>
              <a:t>와</a:t>
            </a:r>
            <a:r>
              <a:rPr lang="ko-KR" altLang="en-US" b="0" i="0" dirty="0">
                <a:effectLst/>
                <a:latin typeface="Menlo"/>
              </a:rPr>
              <a:t> </a:t>
            </a:r>
            <a:r>
              <a:rPr lang="en-US" altLang="ko-KR" b="0" i="0" dirty="0">
                <a:effectLst/>
                <a:latin typeface="Menlo"/>
              </a:rPr>
              <a:t>Identity matri</a:t>
            </a:r>
            <a:r>
              <a:rPr lang="en-US" altLang="ko-KR" dirty="0">
                <a:latin typeface="Menlo"/>
              </a:rPr>
              <a:t>x</a:t>
            </a:r>
            <a:r>
              <a:rPr lang="ko-KR" altLang="en-US" b="0" i="0" dirty="0">
                <a:effectLst/>
                <a:latin typeface="Menlo"/>
              </a:rPr>
              <a:t>를 합친</a:t>
            </a:r>
            <a:r>
              <a:rPr lang="en-US" altLang="ko-KR" dirty="0">
                <a:latin typeface="Menlo"/>
              </a:rPr>
              <a:t> </a:t>
            </a:r>
            <a:r>
              <a:rPr lang="ko-KR" altLang="en-US" dirty="0">
                <a:latin typeface="Menlo"/>
              </a:rPr>
              <a:t>행렬</a:t>
            </a:r>
            <a:r>
              <a:rPr lang="en-US" altLang="ko-KR" dirty="0">
                <a:latin typeface="Menlo"/>
              </a:rPr>
              <a:t>B</a:t>
            </a:r>
            <a:r>
              <a:rPr lang="ko-KR" altLang="en-US" dirty="0">
                <a:latin typeface="Menlo"/>
              </a:rPr>
              <a:t>에 대하여</a:t>
            </a:r>
            <a:r>
              <a:rPr lang="ko-KR" altLang="en-US" b="0" i="0" dirty="0">
                <a:effectLst/>
                <a:latin typeface="Menlo"/>
              </a:rPr>
              <a:t> </a:t>
            </a:r>
            <a:r>
              <a:rPr lang="en-US" altLang="ko-KR" b="0" i="0" dirty="0">
                <a:effectLst/>
                <a:latin typeface="Menlo"/>
              </a:rPr>
              <a:t>GJE(</a:t>
            </a:r>
            <a:r>
              <a:rPr lang="en-US" altLang="ko-KR" b="0" i="0" dirty="0" err="1">
                <a:effectLst/>
                <a:latin typeface="Menlo"/>
              </a:rPr>
              <a:t>rref</a:t>
            </a:r>
            <a:r>
              <a:rPr lang="en-US" altLang="ko-KR" b="0" i="0" dirty="0">
                <a:effectLst/>
                <a:latin typeface="Menlo"/>
              </a:rPr>
              <a:t>)</a:t>
            </a:r>
            <a:r>
              <a:rPr lang="ko-KR" altLang="en-US" b="0" i="0" dirty="0">
                <a:effectLst/>
                <a:latin typeface="Menlo"/>
              </a:rPr>
              <a:t>를 통해 행렬 </a:t>
            </a:r>
            <a:r>
              <a:rPr lang="en-US" altLang="ko-KR" b="0" i="0" dirty="0">
                <a:effectLst/>
                <a:latin typeface="Menlo"/>
              </a:rPr>
              <a:t>A</a:t>
            </a:r>
            <a:r>
              <a:rPr lang="ko-KR" altLang="en-US" b="0" i="0" dirty="0">
                <a:effectLst/>
                <a:latin typeface="Menlo"/>
              </a:rPr>
              <a:t>의 역행렬을 구할 수 있다</a:t>
            </a:r>
          </a:p>
        </p:txBody>
      </p:sp>
    </p:spTree>
    <p:extLst>
      <p:ext uri="{BB962C8B-B14F-4D97-AF65-F5344CB8AC3E}">
        <p14:creationId xmlns:p14="http://schemas.microsoft.com/office/powerpoint/2010/main" val="141637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05_02_det()</a:t>
            </a:r>
            <a:r>
              <a:rPr lang="ko-KR" altLang="en-US" dirty="0"/>
              <a:t>함수</a:t>
            </a:r>
            <a:r>
              <a:rPr lang="en-US" altLang="ko-KR" dirty="0"/>
              <a:t>1 ::</a:t>
            </a:r>
            <a:endParaRPr lang="ko-KR" altLang="en-US" sz="3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5" y="1343818"/>
            <a:ext cx="6215257" cy="524034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b="0" i="0" dirty="0" err="1">
                <a:effectLst/>
                <a:latin typeface="Menlo"/>
              </a:rPr>
              <a:t>Matlab</a:t>
            </a:r>
            <a:r>
              <a:rPr lang="ko-KR" altLang="en-US" sz="1800" b="0" i="0" dirty="0">
                <a:effectLst/>
                <a:latin typeface="Menlo"/>
              </a:rPr>
              <a:t>에서 </a:t>
            </a:r>
            <a:r>
              <a:rPr lang="en-US" altLang="ko-KR" sz="1800" b="0" i="0" dirty="0">
                <a:effectLst/>
                <a:latin typeface="Menlo"/>
              </a:rPr>
              <a:t>det() </a:t>
            </a:r>
            <a:r>
              <a:rPr lang="ko-KR" altLang="en-US" sz="1800" b="0" i="0" dirty="0">
                <a:effectLst/>
                <a:latin typeface="Menlo"/>
              </a:rPr>
              <a:t>함수는 행렬식</a:t>
            </a:r>
            <a:r>
              <a:rPr lang="en-US" altLang="ko-KR" sz="1800" b="0" i="0" dirty="0">
                <a:effectLst/>
                <a:latin typeface="Menlo"/>
              </a:rPr>
              <a:t>(</a:t>
            </a:r>
            <a:r>
              <a:rPr lang="en-US" altLang="ko-KR" sz="1800" dirty="0">
                <a:latin typeface="Menlo"/>
              </a:rPr>
              <a:t>Determinant</a:t>
            </a:r>
            <a:r>
              <a:rPr lang="en-US" altLang="ko-KR" sz="1800" b="0" i="0" dirty="0">
                <a:effectLst/>
                <a:latin typeface="Menlo"/>
              </a:rPr>
              <a:t>)</a:t>
            </a:r>
            <a:r>
              <a:rPr lang="ko-KR" altLang="en-US" sz="1800" b="0" i="0" dirty="0">
                <a:effectLst/>
                <a:latin typeface="Menlo"/>
              </a:rPr>
              <a:t>을 구해주는 함수이다</a:t>
            </a:r>
            <a:r>
              <a:rPr lang="en-US" altLang="ko-KR" sz="1800" b="0" i="0" dirty="0">
                <a:effectLst/>
                <a:latin typeface="Menlo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b="0" i="0" dirty="0"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Menlo"/>
              </a:rPr>
              <a:t>과제</a:t>
            </a:r>
            <a:r>
              <a:rPr lang="en-US" altLang="ko-KR" sz="1800" dirty="0">
                <a:latin typeface="Menlo"/>
              </a:rPr>
              <a:t>05_2</a:t>
            </a:r>
            <a:r>
              <a:rPr lang="ko-KR" altLang="en-US" sz="1800" dirty="0">
                <a:latin typeface="Menlo"/>
              </a:rPr>
              <a:t>에서 행렬 </a:t>
            </a:r>
            <a:r>
              <a:rPr lang="en-US" altLang="ko-KR" sz="1800" dirty="0">
                <a:latin typeface="Menlo"/>
              </a:rPr>
              <a:t>A</a:t>
            </a:r>
            <a:r>
              <a:rPr lang="ko-KR" altLang="en-US" sz="1800" dirty="0">
                <a:latin typeface="Menlo"/>
              </a:rPr>
              <a:t>에 대한 </a:t>
            </a:r>
            <a:r>
              <a:rPr lang="en-US" altLang="ko-KR" sz="1800" dirty="0">
                <a:latin typeface="Menlo"/>
              </a:rPr>
              <a:t>determinant</a:t>
            </a:r>
            <a:r>
              <a:rPr lang="ko-KR" altLang="en-US" sz="1800" dirty="0">
                <a:latin typeface="Menlo"/>
              </a:rPr>
              <a:t>를 구하면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det(A)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0" i="0" dirty="0">
                <a:effectLst/>
                <a:latin typeface="Menlo"/>
              </a:rPr>
              <a:t>&gt;&gt; 10 </a:t>
            </a:r>
            <a:r>
              <a:rPr lang="en-US" altLang="ko-KR" sz="1800" dirty="0">
                <a:latin typeface="Menlo"/>
              </a:rPr>
              <a:t> </a:t>
            </a:r>
            <a:r>
              <a:rPr lang="ko-KR" altLang="en-US" sz="1800" b="0" i="0" dirty="0">
                <a:effectLst/>
                <a:latin typeface="Menlo"/>
              </a:rPr>
              <a:t>이 나온다</a:t>
            </a:r>
            <a:r>
              <a:rPr lang="en-US" altLang="ko-KR" sz="1800" b="0" i="0" dirty="0">
                <a:effectLst/>
                <a:latin typeface="Menlo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b="0" i="0" dirty="0">
              <a:effectLst/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b="0" i="0" dirty="0">
                <a:effectLst/>
                <a:latin typeface="Menlo"/>
              </a:rPr>
              <a:t>우선 </a:t>
            </a:r>
            <a:r>
              <a:rPr lang="en-US" altLang="ko-KR" sz="1800" b="0" i="0" dirty="0">
                <a:effectLst/>
                <a:latin typeface="Menlo"/>
              </a:rPr>
              <a:t>, </a:t>
            </a:r>
            <a:r>
              <a:rPr lang="ko-KR" altLang="en-US" sz="1800" b="0" i="0" dirty="0">
                <a:effectLst/>
                <a:latin typeface="Menlo"/>
              </a:rPr>
              <a:t>앞에서 </a:t>
            </a:r>
            <a:r>
              <a:rPr lang="ko-KR" altLang="en-US" sz="1800" b="0" i="0" dirty="0" err="1">
                <a:effectLst/>
                <a:latin typeface="Menlo"/>
              </a:rPr>
              <a:t>확인했다시피</a:t>
            </a:r>
            <a:r>
              <a:rPr lang="ko-KR" altLang="en-US" sz="1800" b="0" i="0" dirty="0">
                <a:effectLst/>
                <a:latin typeface="Menlo"/>
              </a:rPr>
              <a:t> 행렬 </a:t>
            </a:r>
            <a:r>
              <a:rPr lang="en-US" altLang="ko-KR" sz="1800" b="0" i="0" dirty="0">
                <a:effectLst/>
                <a:latin typeface="Menlo"/>
              </a:rPr>
              <a:t>A</a:t>
            </a:r>
            <a:r>
              <a:rPr lang="ko-KR" altLang="en-US" sz="1800" b="0" i="0" dirty="0">
                <a:effectLst/>
                <a:latin typeface="Menlo"/>
              </a:rPr>
              <a:t>는 역행렬이 존재하는 </a:t>
            </a:r>
            <a:r>
              <a:rPr lang="en-US" altLang="ko-KR" sz="1800" dirty="0">
                <a:latin typeface="Menlo"/>
              </a:rPr>
              <a:t>n</a:t>
            </a:r>
            <a:r>
              <a:rPr lang="en-US" altLang="ko-KR" sz="1800" b="0" i="0" dirty="0">
                <a:effectLst/>
                <a:latin typeface="Menlo"/>
              </a:rPr>
              <a:t>o</a:t>
            </a:r>
            <a:r>
              <a:rPr lang="en-US" altLang="ko-KR" sz="1800" dirty="0">
                <a:latin typeface="Menlo"/>
              </a:rPr>
              <a:t>n-singular matrix</a:t>
            </a:r>
            <a:r>
              <a:rPr lang="ko-KR" altLang="en-US" sz="1800" dirty="0">
                <a:latin typeface="Menlo"/>
              </a:rPr>
              <a:t>이다</a:t>
            </a:r>
            <a:r>
              <a:rPr lang="en-US" altLang="ko-KR" sz="1800" dirty="0">
                <a:latin typeface="Menlo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Non-singular matrix</a:t>
            </a:r>
            <a:r>
              <a:rPr lang="ko-KR" altLang="en-US" sz="1800" dirty="0">
                <a:latin typeface="Menlo"/>
              </a:rPr>
              <a:t>의 경우 </a:t>
            </a:r>
            <a:r>
              <a:rPr lang="en-US" altLang="ko-KR" sz="1800" dirty="0">
                <a:latin typeface="Menlo"/>
              </a:rPr>
              <a:t>(</a:t>
            </a:r>
            <a:r>
              <a:rPr lang="ko-KR" altLang="en-US" sz="1800" dirty="0">
                <a:latin typeface="Menlo"/>
              </a:rPr>
              <a:t>행렬식</a:t>
            </a:r>
            <a:r>
              <a:rPr lang="en-US" altLang="ko-KR" sz="1800" dirty="0">
                <a:latin typeface="Menlo"/>
              </a:rPr>
              <a:t>)~=0 </a:t>
            </a:r>
            <a:r>
              <a:rPr lang="ko-KR" altLang="en-US" sz="1800" dirty="0">
                <a:latin typeface="Menlo"/>
              </a:rPr>
              <a:t>이기 때문에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det(A)</a:t>
            </a:r>
            <a:r>
              <a:rPr lang="ko-KR" altLang="en-US" sz="1800" dirty="0">
                <a:latin typeface="Menlo"/>
              </a:rPr>
              <a:t>는 </a:t>
            </a:r>
            <a:r>
              <a:rPr lang="en-US" altLang="ko-KR" sz="1800" dirty="0">
                <a:latin typeface="Menlo"/>
              </a:rPr>
              <a:t>10</a:t>
            </a:r>
            <a:r>
              <a:rPr lang="ko-KR" altLang="en-US" sz="1800" dirty="0">
                <a:latin typeface="Menlo"/>
              </a:rPr>
              <a:t>이 나온 것이다</a:t>
            </a:r>
            <a:r>
              <a:rPr lang="en-US" altLang="ko-KR" sz="1800" dirty="0">
                <a:latin typeface="Menlo"/>
              </a:rPr>
              <a:t>. (</a:t>
            </a:r>
            <a:r>
              <a:rPr lang="ko-KR" altLang="en-US" sz="1800" dirty="0" err="1">
                <a:latin typeface="Menlo"/>
              </a:rPr>
              <a:t>그림참고</a:t>
            </a:r>
            <a:r>
              <a:rPr lang="en-US" altLang="ko-KR" sz="1800" dirty="0">
                <a:latin typeface="Menlo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Menlo"/>
              </a:rPr>
              <a:t>만약 </a:t>
            </a:r>
            <a:r>
              <a:rPr lang="en-US" altLang="ko-KR" sz="1800" dirty="0">
                <a:latin typeface="Menlo"/>
              </a:rPr>
              <a:t>A</a:t>
            </a:r>
            <a:r>
              <a:rPr lang="ko-KR" altLang="en-US" sz="1800" dirty="0">
                <a:latin typeface="Menlo"/>
              </a:rPr>
              <a:t>가 </a:t>
            </a:r>
            <a:r>
              <a:rPr lang="en-US" altLang="ko-KR" sz="1800" dirty="0">
                <a:latin typeface="Menlo"/>
              </a:rPr>
              <a:t>singular matrix</a:t>
            </a:r>
            <a:r>
              <a:rPr lang="ko-KR" altLang="en-US" sz="1800" dirty="0">
                <a:latin typeface="Menlo"/>
              </a:rPr>
              <a:t>였다면 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det(A)</a:t>
            </a:r>
            <a:r>
              <a:rPr lang="ko-KR" altLang="en-US" sz="1800" dirty="0">
                <a:latin typeface="Menlo"/>
              </a:rPr>
              <a:t>는 </a:t>
            </a:r>
            <a:r>
              <a:rPr lang="en-US" altLang="ko-KR" sz="1800" dirty="0">
                <a:latin typeface="Menlo"/>
              </a:rPr>
              <a:t>0</a:t>
            </a:r>
            <a:r>
              <a:rPr lang="ko-KR" altLang="en-US" sz="1800" dirty="0">
                <a:latin typeface="Menlo"/>
              </a:rPr>
              <a:t>이 나올 것이고</a:t>
            </a:r>
            <a:r>
              <a:rPr lang="en-US" altLang="ko-KR" sz="1800" dirty="0">
                <a:latin typeface="Menlo"/>
              </a:rPr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Menlo"/>
              </a:rPr>
              <a:t>역행렬은 존재하지 않을 것이다</a:t>
            </a:r>
            <a:r>
              <a:rPr lang="en-US" altLang="ko-KR" sz="1800" dirty="0">
                <a:latin typeface="Menlo"/>
              </a:rPr>
              <a:t>. (</a:t>
            </a:r>
            <a:r>
              <a:rPr lang="ko-KR" altLang="en-US" sz="1800" dirty="0" err="1">
                <a:latin typeface="Menlo"/>
              </a:rPr>
              <a:t>그림참고</a:t>
            </a:r>
            <a:r>
              <a:rPr lang="en-US" altLang="ko-KR" sz="1800" dirty="0">
                <a:latin typeface="Menlo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3D8A-632C-40D6-B67C-0B3FAFCF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7682" y="3600095"/>
            <a:ext cx="3720723" cy="3263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8530BC-D852-4C30-A2ED-4B6EB24D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82" y="1131560"/>
            <a:ext cx="3892750" cy="2362321"/>
          </a:xfrm>
          <a:prstGeom prst="rect">
            <a:avLst/>
          </a:prstGeom>
        </p:spPr>
      </p:pic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BEE5E7BD-6DB3-423E-991F-4BF0664F4034}"/>
              </a:ext>
            </a:extLst>
          </p:cNvPr>
          <p:cNvCxnSpPr>
            <a:cxnSpLocks/>
          </p:cNvCxnSpPr>
          <p:nvPr/>
        </p:nvCxnSpPr>
        <p:spPr>
          <a:xfrm flipV="1">
            <a:off x="3526971" y="2428504"/>
            <a:ext cx="2927268" cy="2119745"/>
          </a:xfrm>
          <a:prstGeom prst="curvedConnector3">
            <a:avLst>
              <a:gd name="adj1" fmla="val 68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BDE70A93-A287-4D2B-98DD-13773B4184C2}"/>
              </a:ext>
            </a:extLst>
          </p:cNvPr>
          <p:cNvCxnSpPr/>
          <p:nvPr/>
        </p:nvCxnSpPr>
        <p:spPr>
          <a:xfrm flipV="1">
            <a:off x="3978234" y="5379522"/>
            <a:ext cx="2476005" cy="7065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17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91101-C27C-44F0-A77F-C373ADD4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과제</a:t>
            </a:r>
            <a:r>
              <a:rPr lang="en-US" altLang="ko-KR" dirty="0"/>
              <a:t>05_02_det()</a:t>
            </a:r>
            <a:r>
              <a:rPr lang="ko-KR" altLang="en-US" dirty="0"/>
              <a:t>함수</a:t>
            </a:r>
            <a:r>
              <a:rPr lang="en-US" altLang="ko-KR" dirty="0"/>
              <a:t>2 ::</a:t>
            </a:r>
            <a:endParaRPr lang="ko-KR" altLang="en-US" sz="3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025958-EE14-4E92-BE08-50712D47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425" y="1343818"/>
            <a:ext cx="6215257" cy="52403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Menlo"/>
              </a:rPr>
              <a:t>또한 행렬식은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Non-singular matrix</a:t>
            </a:r>
            <a:r>
              <a:rPr lang="ko-KR" altLang="en-US" sz="1800" dirty="0">
                <a:latin typeface="Menlo"/>
              </a:rPr>
              <a:t>를 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Menlo"/>
              </a:rPr>
              <a:t>가우스 소거법을 통해 </a:t>
            </a:r>
            <a:r>
              <a:rPr lang="en-US" altLang="ko-KR" sz="1800" dirty="0">
                <a:latin typeface="Menlo"/>
              </a:rPr>
              <a:t>UTM</a:t>
            </a:r>
            <a:r>
              <a:rPr lang="ko-KR" altLang="en-US" sz="1800" dirty="0">
                <a:latin typeface="Menlo"/>
              </a:rPr>
              <a:t>을 만든 후에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Menlo"/>
              </a:rPr>
              <a:t>Main diagonal </a:t>
            </a:r>
            <a:r>
              <a:rPr lang="ko-KR" altLang="en-US" sz="1800" dirty="0">
                <a:latin typeface="Menlo"/>
              </a:rPr>
              <a:t>원소들을 모두 곱한 값과 같다</a:t>
            </a:r>
            <a:r>
              <a:rPr lang="en-US" altLang="ko-KR" sz="1800" dirty="0">
                <a:latin typeface="Menlo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73D8A-632C-40D6-B67C-0B3FAFCF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2482" y="2021767"/>
            <a:ext cx="3518439" cy="46204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8530BC-D852-4C30-A2ED-4B6EB24DC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30" y="3429000"/>
            <a:ext cx="4023622" cy="2769920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F9265997-4222-439C-A095-116A53F9DBFC}"/>
              </a:ext>
            </a:extLst>
          </p:cNvPr>
          <p:cNvSpPr txBox="1">
            <a:spLocks/>
          </p:cNvSpPr>
          <p:nvPr/>
        </p:nvSpPr>
        <p:spPr>
          <a:xfrm>
            <a:off x="5597576" y="1177563"/>
            <a:ext cx="5250534" cy="199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Menlo"/>
              </a:rPr>
              <a:t>따라서 </a:t>
            </a:r>
            <a:r>
              <a:rPr lang="en-US" altLang="ko-KR" sz="1800" dirty="0" err="1">
                <a:latin typeface="Menlo"/>
              </a:rPr>
              <a:t>matlab</a:t>
            </a:r>
            <a:r>
              <a:rPr lang="ko-KR" altLang="en-US" sz="1800" dirty="0">
                <a:latin typeface="Menlo"/>
              </a:rPr>
              <a:t>에서 가우스 소거법을 통해 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Menlo"/>
              </a:rPr>
              <a:t>UTM</a:t>
            </a:r>
            <a:r>
              <a:rPr lang="ko-KR" altLang="en-US" sz="1800" dirty="0">
                <a:latin typeface="Menlo"/>
              </a:rPr>
              <a:t>을 만들어 </a:t>
            </a:r>
            <a:r>
              <a:rPr lang="en-US" altLang="ko-KR" sz="1800" dirty="0">
                <a:latin typeface="Menlo"/>
              </a:rPr>
              <a:t>main diagonal </a:t>
            </a:r>
            <a:r>
              <a:rPr lang="ko-KR" altLang="en-US" sz="1800" dirty="0">
                <a:latin typeface="Menlo"/>
              </a:rPr>
              <a:t>원소들을 모두 곱하여</a:t>
            </a:r>
            <a:endParaRPr lang="en-US" altLang="ko-KR" sz="1800" dirty="0">
              <a:latin typeface="Menlo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Menlo"/>
              </a:rPr>
              <a:t>행렬식을 구할 수 있었다</a:t>
            </a:r>
            <a:r>
              <a:rPr lang="en-US" altLang="ko-KR" sz="1800" dirty="0">
                <a:latin typeface="Menlo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99C3AF7-6691-4360-9C76-07E4C253ED35}"/>
                  </a:ext>
                </a:extLst>
              </p14:cNvPr>
              <p14:cNvContentPartPr/>
              <p14:nvPr/>
            </p14:nvContentPartPr>
            <p14:xfrm>
              <a:off x="9072767" y="6269923"/>
              <a:ext cx="2522880" cy="25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99C3AF7-6691-4360-9C76-07E4C253ED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8767" y="6162283"/>
                <a:ext cx="2630520" cy="24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50FBE127-A097-4111-8A8E-577D0F614B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84479" y="2602004"/>
            <a:ext cx="1737242" cy="15394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82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653</Words>
  <Application>Microsoft Office PowerPoint</Application>
  <PresentationFormat>와이드스크린</PresentationFormat>
  <Paragraphs>64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Menlo</vt:lpstr>
      <vt:lpstr>맑은 고딕</vt:lpstr>
      <vt:lpstr>Arial</vt:lpstr>
      <vt:lpstr>Office 테마</vt:lpstr>
      <vt:lpstr>201901766_이형섭_과제05</vt:lpstr>
      <vt:lpstr>:: 과제05_01 ::</vt:lpstr>
      <vt:lpstr>:: 과제05_02_결과화면 ::</vt:lpstr>
      <vt:lpstr>:: 과제05_02_자세한설명 :: &lt;p.39에 대한 설명&gt;</vt:lpstr>
      <vt:lpstr>:: 과제05_02_자세한설명 :: &lt;p.66에 대한 설명_1&gt;</vt:lpstr>
      <vt:lpstr>:: 과제05_02_자세한설명 :: &lt;p.66에 대한 설명_2&gt;</vt:lpstr>
      <vt:lpstr>:: 과제05_02_요약정리 ::</vt:lpstr>
      <vt:lpstr>:: 과제05_02_det()함수1 ::</vt:lpstr>
      <vt:lpstr>:: 과제05_02_det()함수2 ::</vt:lpstr>
      <vt:lpstr>:: 과제05_03_p69 ::</vt:lpstr>
      <vt:lpstr>:: 과제05_03_p70 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201901766_이형섭_과제05</dc:title>
  <dc:creator>이형섭</dc:creator>
  <cp:lastModifiedBy>이형섭</cp:lastModifiedBy>
  <cp:revision>6</cp:revision>
  <dcterms:created xsi:type="dcterms:W3CDTF">2022-03-17T14:57:07Z</dcterms:created>
  <dcterms:modified xsi:type="dcterms:W3CDTF">2022-03-21T14:06:15Z</dcterms:modified>
</cp:coreProperties>
</file>